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8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loisio.elena\Documents\Lab\AA_Protocolli\TnI%20Konika\Et&#224;%20donatori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aloisio.elena\Documents\Lab\AA_Protocolli\TnI%20Konika\Et&#224;%20donatori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aloisio.elena\Documents\Lab\AA_Protocolli\TnI%20Konika\Et&#224;%20donator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Total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Total!$O$2:$O$7</c:f>
              <c:strCache>
                <c:ptCount val="6"/>
                <c:pt idx="0">
                  <c:v>≤20</c:v>
                </c:pt>
                <c:pt idx="1">
                  <c:v>≤30</c:v>
                </c:pt>
                <c:pt idx="2">
                  <c:v>≤40</c:v>
                </c:pt>
                <c:pt idx="3">
                  <c:v>≤50</c:v>
                </c:pt>
                <c:pt idx="4">
                  <c:v>≤60</c:v>
                </c:pt>
                <c:pt idx="5">
                  <c:v>≤70</c:v>
                </c:pt>
              </c:strCache>
            </c:strRef>
          </c:cat>
          <c:val>
            <c:numRef>
              <c:f>Total!$J$2:$J$7</c:f>
              <c:numCache>
                <c:formatCode>General</c:formatCode>
                <c:ptCount val="6"/>
                <c:pt idx="0">
                  <c:v>13</c:v>
                </c:pt>
                <c:pt idx="1">
                  <c:v>91</c:v>
                </c:pt>
                <c:pt idx="2">
                  <c:v>84</c:v>
                </c:pt>
                <c:pt idx="3">
                  <c:v>174</c:v>
                </c:pt>
                <c:pt idx="4">
                  <c:v>177</c:v>
                </c:pt>
                <c:pt idx="5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77-48F6-95CA-2FF71E2628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4992616"/>
        <c:axId val="814993400"/>
      </c:barChart>
      <c:lineChart>
        <c:grouping val="stacke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Total!$M$2:$M$7</c:f>
              <c:numCache>
                <c:formatCode>0%</c:formatCode>
                <c:ptCount val="6"/>
                <c:pt idx="0">
                  <c:v>2.1666666666666667E-2</c:v>
                </c:pt>
                <c:pt idx="1">
                  <c:v>0.17333333333333334</c:v>
                </c:pt>
                <c:pt idx="2">
                  <c:v>0.31333333333333335</c:v>
                </c:pt>
                <c:pt idx="3">
                  <c:v>0.60333333333333328</c:v>
                </c:pt>
                <c:pt idx="4">
                  <c:v>0.89833333333333321</c:v>
                </c:pt>
                <c:pt idx="5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577-48F6-95CA-2FF71E2628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981640"/>
        <c:axId val="814985168"/>
      </c:lineChart>
      <c:catAx>
        <c:axId val="814992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93400"/>
        <c:crosses val="autoZero"/>
        <c:auto val="1"/>
        <c:lblAlgn val="ctr"/>
        <c:lblOffset val="100"/>
        <c:noMultiLvlLbl val="0"/>
      </c:catAx>
      <c:valAx>
        <c:axId val="814993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Frequency (n.)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92616"/>
        <c:crosses val="autoZero"/>
        <c:crossBetween val="between"/>
      </c:valAx>
      <c:valAx>
        <c:axId val="814985168"/>
        <c:scaling>
          <c:orientation val="minMax"/>
          <c:max val="1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Frequency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81640"/>
        <c:crosses val="max"/>
        <c:crossBetween val="between"/>
      </c:valAx>
      <c:catAx>
        <c:axId val="814981640"/>
        <c:scaling>
          <c:orientation val="minMax"/>
        </c:scaling>
        <c:delete val="1"/>
        <c:axPos val="b"/>
        <c:majorTickMark val="out"/>
        <c:minorTickMark val="none"/>
        <c:tickLblPos val="nextTo"/>
        <c:crossAx val="8149851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 err="1"/>
              <a:t>Females</a:t>
            </a:r>
            <a:endParaRPr lang="it-I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Total!$O$2:$O$8</c:f>
              <c:strCache>
                <c:ptCount val="7"/>
                <c:pt idx="0">
                  <c:v>≤20</c:v>
                </c:pt>
                <c:pt idx="1">
                  <c:v>≤30</c:v>
                </c:pt>
                <c:pt idx="2">
                  <c:v>≤40</c:v>
                </c:pt>
                <c:pt idx="3">
                  <c:v>≤50</c:v>
                </c:pt>
                <c:pt idx="4">
                  <c:v>≤60</c:v>
                </c:pt>
                <c:pt idx="5">
                  <c:v>≤70</c:v>
                </c:pt>
                <c:pt idx="6">
                  <c:v>≤80</c:v>
                </c:pt>
              </c:strCache>
            </c:strRef>
          </c:cat>
          <c:val>
            <c:numRef>
              <c:f>Female!$J$2:$J$7</c:f>
              <c:numCache>
                <c:formatCode>General</c:formatCode>
                <c:ptCount val="6"/>
                <c:pt idx="0">
                  <c:v>8</c:v>
                </c:pt>
                <c:pt idx="1">
                  <c:v>53</c:v>
                </c:pt>
                <c:pt idx="2">
                  <c:v>38</c:v>
                </c:pt>
                <c:pt idx="3">
                  <c:v>82</c:v>
                </c:pt>
                <c:pt idx="4">
                  <c:v>88</c:v>
                </c:pt>
                <c:pt idx="5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47-4FEF-A277-A90BA6E35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4989088"/>
        <c:axId val="814983992"/>
      </c:barChart>
      <c:lineChart>
        <c:grouping val="stacke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Female!$M$2:$M$7</c:f>
              <c:numCache>
                <c:formatCode>0%</c:formatCode>
                <c:ptCount val="6"/>
                <c:pt idx="0">
                  <c:v>2.6666666666666668E-2</c:v>
                </c:pt>
                <c:pt idx="1">
                  <c:v>0.20333333333333334</c:v>
                </c:pt>
                <c:pt idx="2">
                  <c:v>0.33</c:v>
                </c:pt>
                <c:pt idx="3">
                  <c:v>0.60333333333333328</c:v>
                </c:pt>
                <c:pt idx="4">
                  <c:v>0.89666666666666661</c:v>
                </c:pt>
                <c:pt idx="5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247-4FEF-A277-A90BA6E35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987128"/>
        <c:axId val="814986736"/>
      </c:lineChart>
      <c:catAx>
        <c:axId val="814989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83992"/>
        <c:crosses val="autoZero"/>
        <c:auto val="1"/>
        <c:lblAlgn val="ctr"/>
        <c:lblOffset val="100"/>
        <c:noMultiLvlLbl val="0"/>
      </c:catAx>
      <c:valAx>
        <c:axId val="814983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Frequency (n.)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89088"/>
        <c:crosses val="autoZero"/>
        <c:crossBetween val="between"/>
      </c:valAx>
      <c:valAx>
        <c:axId val="814986736"/>
        <c:scaling>
          <c:orientation val="minMax"/>
          <c:max val="1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Frequency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87128"/>
        <c:crosses val="max"/>
        <c:crossBetween val="between"/>
      </c:valAx>
      <c:catAx>
        <c:axId val="814987128"/>
        <c:scaling>
          <c:orientation val="minMax"/>
        </c:scaling>
        <c:delete val="1"/>
        <c:axPos val="b"/>
        <c:majorTickMark val="out"/>
        <c:minorTickMark val="none"/>
        <c:tickLblPos val="nextTo"/>
        <c:crossAx val="814986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 err="1"/>
              <a:t>Males</a:t>
            </a:r>
            <a:endParaRPr lang="it-I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Total!$O$2:$O$8</c:f>
              <c:strCache>
                <c:ptCount val="7"/>
                <c:pt idx="0">
                  <c:v>≤20</c:v>
                </c:pt>
                <c:pt idx="1">
                  <c:v>≤30</c:v>
                </c:pt>
                <c:pt idx="2">
                  <c:v>≤40</c:v>
                </c:pt>
                <c:pt idx="3">
                  <c:v>≤50</c:v>
                </c:pt>
                <c:pt idx="4">
                  <c:v>≤60</c:v>
                </c:pt>
                <c:pt idx="5">
                  <c:v>≤70</c:v>
                </c:pt>
                <c:pt idx="6">
                  <c:v>≤80</c:v>
                </c:pt>
              </c:strCache>
            </c:strRef>
          </c:cat>
          <c:val>
            <c:numRef>
              <c:f>Male!$J$2:$J$7</c:f>
              <c:numCache>
                <c:formatCode>General</c:formatCode>
                <c:ptCount val="6"/>
                <c:pt idx="0">
                  <c:v>5</c:v>
                </c:pt>
                <c:pt idx="1">
                  <c:v>38</c:v>
                </c:pt>
                <c:pt idx="2">
                  <c:v>46</c:v>
                </c:pt>
                <c:pt idx="3">
                  <c:v>92</c:v>
                </c:pt>
                <c:pt idx="4">
                  <c:v>89</c:v>
                </c:pt>
                <c:pt idx="5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6-4A47-A9D8-88326F6184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5001240"/>
        <c:axId val="814995752"/>
      </c:barChart>
      <c:lineChart>
        <c:grouping val="stacke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Male!$M$2:$M$7</c:f>
              <c:numCache>
                <c:formatCode>0%</c:formatCode>
                <c:ptCount val="6"/>
                <c:pt idx="0">
                  <c:v>1.6666666666666666E-2</c:v>
                </c:pt>
                <c:pt idx="1">
                  <c:v>0.14333333333333334</c:v>
                </c:pt>
                <c:pt idx="2">
                  <c:v>0.29666666666666663</c:v>
                </c:pt>
                <c:pt idx="3">
                  <c:v>0.60333333333333328</c:v>
                </c:pt>
                <c:pt idx="4">
                  <c:v>0.89999999999999991</c:v>
                </c:pt>
                <c:pt idx="5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976-4A47-A9D8-88326F6184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996144"/>
        <c:axId val="814994184"/>
      </c:lineChart>
      <c:catAx>
        <c:axId val="8150012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95752"/>
        <c:crosses val="autoZero"/>
        <c:auto val="1"/>
        <c:lblAlgn val="ctr"/>
        <c:lblOffset val="100"/>
        <c:noMultiLvlLbl val="0"/>
      </c:catAx>
      <c:valAx>
        <c:axId val="814995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Frequency (n.)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5001240"/>
        <c:crosses val="autoZero"/>
        <c:crossBetween val="between"/>
      </c:valAx>
      <c:valAx>
        <c:axId val="814994184"/>
        <c:scaling>
          <c:orientation val="minMax"/>
          <c:max val="1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Frequency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4996144"/>
        <c:crosses val="max"/>
        <c:crossBetween val="between"/>
      </c:valAx>
      <c:catAx>
        <c:axId val="814996144"/>
        <c:scaling>
          <c:orientation val="minMax"/>
        </c:scaling>
        <c:delete val="1"/>
        <c:axPos val="b"/>
        <c:majorTickMark val="out"/>
        <c:minorTickMark val="none"/>
        <c:tickLblPos val="nextTo"/>
        <c:crossAx val="8149941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644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560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725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942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172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44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786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10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110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721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710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5FCBF-889C-4C80-B467-9F1C4B810F82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7B83B-4F54-4B0E-89BB-2E506AFFCF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39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83FAD164-A292-4CB4-B24C-8E84463B1833}"/>
              </a:ext>
            </a:extLst>
          </p:cNvPr>
          <p:cNvGraphicFramePr>
            <a:graphicFrameLocks/>
          </p:cNvGraphicFramePr>
          <p:nvPr/>
        </p:nvGraphicFramePr>
        <p:xfrm>
          <a:off x="262890" y="1049228"/>
          <a:ext cx="40462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0025835F-99F3-4348-9ABA-C13F86B4C8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712532"/>
              </p:ext>
            </p:extLst>
          </p:nvPr>
        </p:nvGraphicFramePr>
        <p:xfrm>
          <a:off x="4834892" y="1049228"/>
          <a:ext cx="404621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F2C75FE-4C58-424B-823F-F084305A01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980318"/>
              </p:ext>
            </p:extLst>
          </p:nvPr>
        </p:nvGraphicFramePr>
        <p:xfrm>
          <a:off x="4834890" y="3998168"/>
          <a:ext cx="40462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テキスト ボックス 3">
            <a:extLst>
              <a:ext uri="{FF2B5EF4-FFF2-40B4-BE49-F238E27FC236}">
                <a16:creationId xmlns:a16="http://schemas.microsoft.com/office/drawing/2014/main" id="{70262E58-FCA4-46F7-803F-8146E4275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950" y="4149725"/>
            <a:ext cx="2820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ja-JP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Total</a:t>
            </a:r>
            <a:r>
              <a:rPr kumimoji="1" lang="ja-JP" altLang="en-US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 </a:t>
            </a:r>
            <a:r>
              <a:rPr lang="en-US" altLang="ja-JP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m</a:t>
            </a:r>
            <a:r>
              <a:rPr kumimoji="1" lang="en-US" altLang="ja-JP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ean age:</a:t>
            </a:r>
            <a:r>
              <a:rPr kumimoji="1" lang="ja-JP" altLang="en-US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 </a:t>
            </a:r>
            <a:r>
              <a:rPr kumimoji="1" lang="en-US" altLang="ja-JP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45.3 yrs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Male mean age: 45.8 yrs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ja-JP" sz="160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Female mean age: 44.8 yrs</a:t>
            </a:r>
            <a:endParaRPr kumimoji="1" lang="ja-JP" altLang="en-US" sz="1600">
              <a:solidFill>
                <a:srgbClr val="000000"/>
              </a:solidFill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3E5D5669-F9A4-43E2-BEE2-1F690076B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6847"/>
            <a:ext cx="8147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it-IT" sz="28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Reference sample background: sex, age</a:t>
            </a:r>
            <a:endParaRPr lang="it-IT" altLang="it-IT" sz="28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278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truttura predefinita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ruttura predefinita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truttura predefinita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ruttura predefinita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truttura predefinita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ruttura predefinita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Office PowerPoint</Application>
  <PresentationFormat>Presentazione su schermo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Panteghini</dc:creator>
  <cp:lastModifiedBy>admin</cp:lastModifiedBy>
  <cp:revision>3</cp:revision>
  <dcterms:created xsi:type="dcterms:W3CDTF">2019-07-12T15:02:38Z</dcterms:created>
  <dcterms:modified xsi:type="dcterms:W3CDTF">2019-07-22T15:18:15Z</dcterms:modified>
</cp:coreProperties>
</file>